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1"/>
  </p:notesMasterIdLst>
  <p:sldIdLst>
    <p:sldId id="335" r:id="rId2"/>
    <p:sldId id="350" r:id="rId3"/>
    <p:sldId id="353" r:id="rId4"/>
    <p:sldId id="342" r:id="rId5"/>
    <p:sldId id="343" r:id="rId6"/>
    <p:sldId id="344" r:id="rId7"/>
    <p:sldId id="336" r:id="rId8"/>
    <p:sldId id="351" r:id="rId9"/>
    <p:sldId id="339" r:id="rId10"/>
    <p:sldId id="338" r:id="rId11"/>
    <p:sldId id="340" r:id="rId12"/>
    <p:sldId id="337" r:id="rId13"/>
    <p:sldId id="341" r:id="rId14"/>
    <p:sldId id="345" r:id="rId15"/>
    <p:sldId id="346" r:id="rId16"/>
    <p:sldId id="352" r:id="rId17"/>
    <p:sldId id="348" r:id="rId18"/>
    <p:sldId id="349" r:id="rId19"/>
    <p:sldId id="347" r:id="rId20"/>
  </p:sldIdLst>
  <p:sldSz cx="12192000" cy="6858000"/>
  <p:notesSz cx="6797675" cy="9926638"/>
  <p:embeddedFontLst>
    <p:embeddedFont>
      <p:font typeface="나눔스퀘어 Bold" panose="020B0600000101010101" pitchFamily="50" charset="-127"/>
      <p:bold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KoPub돋움체 Bold" panose="00000800000000000000" pitchFamily="2" charset="-127"/>
      <p:bold r:id="rId25"/>
    </p:embeddedFont>
    <p:embeddedFont>
      <p:font typeface="나눔스퀘어 ExtraBold" panose="020B0600000101010101" pitchFamily="50" charset="-127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9D6C"/>
    <a:srgbClr val="015AAA"/>
    <a:srgbClr val="DFFFD1"/>
    <a:srgbClr val="FDC8C2"/>
    <a:srgbClr val="0CAE4C"/>
    <a:srgbClr val="75C57B"/>
    <a:srgbClr val="EFF1F1"/>
    <a:srgbClr val="F0F2F2"/>
    <a:srgbClr val="ABD5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309" autoAdjust="0"/>
  </p:normalViewPr>
  <p:slideViewPr>
    <p:cSldViewPr snapToGrid="0" showGuides="1">
      <p:cViewPr varScale="1">
        <p:scale>
          <a:sx n="83" d="100"/>
          <a:sy n="83" d="100"/>
        </p:scale>
        <p:origin x="634" y="-91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C778A9-46FC-4106-B203-81585749D026}" type="datetimeFigureOut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681722-2FF0-4909-B2F2-CD6C6DDC95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1834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D7FC3-E103-4AB8-9C92-3B874B938F0C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799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BB56D-B193-4B51-9CC8-EE64B876466C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719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632BB-D34F-4C1C-AFA6-29D39A750968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6728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1AF2-193E-47F8-9645-3C79C07371B9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5982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A605F-F584-4DC2-BFA1-9330BF512F2C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539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AD05D-6AFF-435A-BC3A-0DAE6B9CC907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156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2AAD3-1E8A-42E6-B2C5-ACCB4F04B144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75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12E48-AD38-469A-857D-F6B2001965DC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4445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9798-EE62-46F8-9985-0CD840876476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8072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7CBE2-04CF-4DBD-AD53-4B660DDD0420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8223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8784-7EF4-4807-BE93-2DA6DB0AC25F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2276D4C-8BD6-4D90-80A7-E51787DC36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957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AB15C-B6A1-43A1-9E56-6E85778D2EA4}" type="datetime1">
              <a:rPr lang="ko-KR" altLang="en-US" smtClean="0"/>
              <a:t>2020-02-28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796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2439"/>
          <a:stretch/>
        </p:blipFill>
        <p:spPr>
          <a:xfrm>
            <a:off x="0" y="0"/>
            <a:ext cx="7452788" cy="6858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b="9801"/>
          <a:stretch/>
        </p:blipFill>
        <p:spPr>
          <a:xfrm>
            <a:off x="7452788" y="0"/>
            <a:ext cx="4739212" cy="342900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b="10334"/>
          <a:stretch/>
        </p:blipFill>
        <p:spPr>
          <a:xfrm>
            <a:off x="7452788" y="3429000"/>
            <a:ext cx="4739212" cy="3429000"/>
          </a:xfrm>
          <a:prstGeom prst="rect">
            <a:avLst/>
          </a:prstGeom>
        </p:spPr>
      </p:pic>
      <p:sp>
        <p:nvSpPr>
          <p:cNvPr id="5" name="액자 4">
            <a:extLst>
              <a:ext uri="{FF2B5EF4-FFF2-40B4-BE49-F238E27FC236}">
                <a16:creationId xmlns:a16="http://schemas.microsoft.com/office/drawing/2014/main" id="{436EA98C-86E3-4AF2-B986-693DCED3D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426"/>
            </a:avLst>
          </a:prstGeom>
          <a:solidFill>
            <a:srgbClr val="239D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0BB8FA-83ED-476D-AE5C-5ED6ED65517D}"/>
              </a:ext>
            </a:extLst>
          </p:cNvPr>
          <p:cNvSpPr txBox="1"/>
          <p:nvPr/>
        </p:nvSpPr>
        <p:spPr>
          <a:xfrm>
            <a:off x="481008" y="4234527"/>
            <a:ext cx="6971780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QGIS</a:t>
            </a:r>
            <a:r>
              <a:rPr lang="ko-KR" altLang="en-US" sz="6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 </a:t>
            </a:r>
            <a:r>
              <a:rPr lang="en-US" altLang="ko-KR" sz="6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DEM</a:t>
            </a:r>
          </a:p>
          <a:p>
            <a:r>
              <a:rPr lang="ko-KR" altLang="en-US" sz="8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스타일링</a:t>
            </a:r>
            <a:endParaRPr lang="ko-KR" altLang="en-US" sz="6000" dirty="0">
              <a:solidFill>
                <a:srgbClr val="239D6C"/>
              </a:solidFill>
              <a:effectLst>
                <a:glow rad="101600">
                  <a:schemeClr val="bg1"/>
                </a:glo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" name="Picture 6" descr="qgis logoì ëí ì´ë¯¸ì§ ê²ìê²°ê³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0" y="605707"/>
            <a:ext cx="3002760" cy="893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그룹 22"/>
          <p:cNvGrpSpPr/>
          <p:nvPr/>
        </p:nvGrpSpPr>
        <p:grpSpPr>
          <a:xfrm>
            <a:off x="9036299" y="1611396"/>
            <a:ext cx="2075160" cy="707886"/>
            <a:chOff x="9036299" y="1611396"/>
            <a:chExt cx="2075160" cy="707886"/>
          </a:xfrm>
        </p:grpSpPr>
        <p:sp>
          <p:nvSpPr>
            <p:cNvPr id="20" name="AutoShape 55"/>
            <p:cNvSpPr>
              <a:spLocks noChangeArrowheads="1"/>
            </p:cNvSpPr>
            <p:nvPr/>
          </p:nvSpPr>
          <p:spPr bwMode="auto">
            <a:xfrm>
              <a:off x="9036300" y="1688640"/>
              <a:ext cx="2075159" cy="553398"/>
            </a:xfrm>
            <a:prstGeom prst="roundRect">
              <a:avLst>
                <a:gd name="adj" fmla="val 50000"/>
              </a:avLst>
            </a:prstGeom>
            <a:solidFill>
              <a:srgbClr val="239D6C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ko-KR" altLang="en-US" sz="4000" b="1">
                <a:solidFill>
                  <a:prstClr val="black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9036299" y="1611396"/>
              <a:ext cx="207515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r>
                <a:rPr lang="ko-KR" altLang="en-US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주차</a:t>
              </a:r>
              <a:endParaRPr lang="ko-KR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1459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ldcm_2012_COL.png (1440×810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12" y="208379"/>
            <a:ext cx="11451095" cy="6441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0" y="4549676"/>
            <a:ext cx="12192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https://landsat.gsfc.nasa.gov/wp-content/uploads/2013/01/ldcm_2012_COL.png</a:t>
            </a:r>
            <a:endParaRPr lang="ko-KR" altLang="en-US" sz="4800" dirty="0">
              <a:solidFill>
                <a:schemeClr val="bg1"/>
              </a:solidFill>
              <a:effectLst>
                <a:glow rad="88900">
                  <a:schemeClr val="tx1"/>
                </a:glo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9703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hart showing wavelength in micrometers and resolution in meters for all 11 Landsat 8 ban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13" y="542925"/>
            <a:ext cx="1123950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0" y="5288340"/>
            <a:ext cx="12192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https://www.usgs.gov/media/images/landsat-8-band-designations</a:t>
            </a:r>
            <a:endParaRPr lang="ko-KR" altLang="en-US" sz="4800" dirty="0">
              <a:solidFill>
                <a:schemeClr val="bg1"/>
              </a:solidFill>
              <a:effectLst>
                <a:glow rad="88900">
                  <a:schemeClr val="tx1"/>
                </a:glo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5680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rd-wret.s3-us-west-2.amazonaws.com/assets/palladium/production/s3fs-public/thumbnails/image/L457-L8-commonband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563" y="23812"/>
            <a:ext cx="4895850" cy="681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0" y="5278180"/>
            <a:ext cx="12192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https://www.usgs.gov/media/images/common-landsat-band-rgb-composites</a:t>
            </a:r>
            <a:endParaRPr lang="ko-KR" altLang="en-US" sz="4800" dirty="0">
              <a:solidFill>
                <a:schemeClr val="bg1"/>
              </a:solidFill>
              <a:effectLst>
                <a:glow rad="88900">
                  <a:schemeClr val="tx1"/>
                </a:glo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297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3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3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925" y="852487"/>
            <a:ext cx="7296150" cy="515302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4549676"/>
            <a:ext cx="12192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https://www.esri.com/arcgis-blog/products/product/imagery/band-combinations-for-landsat-8/</a:t>
            </a:r>
            <a:endParaRPr lang="ko-KR" altLang="en-US" sz="4800" dirty="0">
              <a:solidFill>
                <a:schemeClr val="bg1"/>
              </a:solidFill>
              <a:effectLst>
                <a:glow rad="88900">
                  <a:schemeClr val="tx1"/>
                </a:glo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8857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rcRect t="10158"/>
          <a:stretch/>
        </p:blipFill>
        <p:spPr>
          <a:xfrm>
            <a:off x="7449911" y="3429000"/>
            <a:ext cx="4744966" cy="34290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b="10169"/>
          <a:stretch/>
        </p:blipFill>
        <p:spPr>
          <a:xfrm>
            <a:off x="7452788" y="0"/>
            <a:ext cx="4739212" cy="3429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l="12529"/>
          <a:stretch/>
        </p:blipFill>
        <p:spPr>
          <a:xfrm>
            <a:off x="0" y="0"/>
            <a:ext cx="7452788" cy="6858000"/>
          </a:xfrm>
          <a:prstGeom prst="rect">
            <a:avLst/>
          </a:prstGeom>
        </p:spPr>
      </p:pic>
      <p:sp>
        <p:nvSpPr>
          <p:cNvPr id="5" name="액자 4">
            <a:extLst>
              <a:ext uri="{FF2B5EF4-FFF2-40B4-BE49-F238E27FC236}">
                <a16:creationId xmlns:a16="http://schemas.microsoft.com/office/drawing/2014/main" id="{436EA98C-86E3-4AF2-B986-693DCED3D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426"/>
            </a:avLst>
          </a:prstGeom>
          <a:solidFill>
            <a:srgbClr val="239D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0BB8FA-83ED-476D-AE5C-5ED6ED65517D}"/>
              </a:ext>
            </a:extLst>
          </p:cNvPr>
          <p:cNvSpPr txBox="1"/>
          <p:nvPr/>
        </p:nvSpPr>
        <p:spPr>
          <a:xfrm>
            <a:off x="481008" y="4234527"/>
            <a:ext cx="790472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QGIS</a:t>
            </a:r>
            <a:r>
              <a:rPr lang="ko-KR" altLang="en-US" sz="6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</a:t>
            </a:r>
            <a:endParaRPr lang="en-US" altLang="ko-KR" sz="6000" dirty="0" smtClean="0">
              <a:solidFill>
                <a:srgbClr val="239D6C"/>
              </a:solidFill>
              <a:effectLst>
                <a:glow rad="101600">
                  <a:schemeClr val="bg1"/>
                </a:glo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8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위성영상 스타일링</a:t>
            </a:r>
            <a:endParaRPr lang="ko-KR" altLang="en-US" sz="6000" dirty="0">
              <a:solidFill>
                <a:srgbClr val="239D6C"/>
              </a:solidFill>
              <a:effectLst>
                <a:glow rad="101600">
                  <a:schemeClr val="bg1"/>
                </a:glo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" name="Picture 6" descr="qgis logoì ëí ì´ë¯¸ì§ ê²ìê²°ê³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0" y="605707"/>
            <a:ext cx="3002760" cy="893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그룹 12"/>
          <p:cNvGrpSpPr/>
          <p:nvPr/>
        </p:nvGrpSpPr>
        <p:grpSpPr>
          <a:xfrm>
            <a:off x="9036299" y="1611396"/>
            <a:ext cx="2075160" cy="707886"/>
            <a:chOff x="9036299" y="1611396"/>
            <a:chExt cx="2075160" cy="707886"/>
          </a:xfrm>
        </p:grpSpPr>
        <p:sp>
          <p:nvSpPr>
            <p:cNvPr id="14" name="AutoShape 55"/>
            <p:cNvSpPr>
              <a:spLocks noChangeArrowheads="1"/>
            </p:cNvSpPr>
            <p:nvPr/>
          </p:nvSpPr>
          <p:spPr bwMode="auto">
            <a:xfrm>
              <a:off x="9036300" y="1688640"/>
              <a:ext cx="2075159" cy="553398"/>
            </a:xfrm>
            <a:prstGeom prst="roundRect">
              <a:avLst>
                <a:gd name="adj" fmla="val 50000"/>
              </a:avLst>
            </a:prstGeom>
            <a:solidFill>
              <a:srgbClr val="239D6C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ko-KR" altLang="en-US" sz="4000" b="1">
                <a:solidFill>
                  <a:prstClr val="black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9036299" y="1611396"/>
              <a:ext cx="207515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r>
                <a:rPr lang="ko-KR" altLang="en-US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주차</a:t>
              </a:r>
              <a:endParaRPr lang="ko-KR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723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47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액자 4">
            <a:extLst>
              <a:ext uri="{FF2B5EF4-FFF2-40B4-BE49-F238E27FC236}">
                <a16:creationId xmlns:a16="http://schemas.microsoft.com/office/drawing/2014/main" id="{436EA98C-86E3-4AF2-B986-693DCED3D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42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0BB8FA-83ED-476D-AE5C-5ED6ED65517D}"/>
              </a:ext>
            </a:extLst>
          </p:cNvPr>
          <p:cNvSpPr txBox="1"/>
          <p:nvPr/>
        </p:nvSpPr>
        <p:spPr>
          <a:xfrm>
            <a:off x="481008" y="4234527"/>
            <a:ext cx="883767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FFC000"/>
                </a:solidFill>
                <a:effectLst>
                  <a:glow rad="101600">
                    <a:schemeClr val="tx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QGIS</a:t>
            </a:r>
            <a:r>
              <a:rPr lang="ko-KR" altLang="en-US" sz="6000" dirty="0" smtClean="0">
                <a:solidFill>
                  <a:srgbClr val="FFC000"/>
                </a:solidFill>
                <a:effectLst>
                  <a:glow rad="101600">
                    <a:schemeClr val="tx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</a:t>
            </a:r>
            <a:endParaRPr lang="en-US" altLang="ko-KR" sz="6000" dirty="0" smtClean="0">
              <a:solidFill>
                <a:srgbClr val="FFC000"/>
              </a:solidFill>
              <a:effectLst>
                <a:glow rad="101600">
                  <a:schemeClr val="tx1"/>
                </a:glo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8000" dirty="0" err="1" smtClean="0">
                <a:solidFill>
                  <a:srgbClr val="FFC000"/>
                </a:solidFill>
                <a:effectLst>
                  <a:glow rad="101600">
                    <a:schemeClr val="tx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토지피복도</a:t>
            </a:r>
            <a:r>
              <a:rPr lang="ko-KR" altLang="en-US" sz="8000" dirty="0" smtClean="0">
                <a:solidFill>
                  <a:srgbClr val="FFC000"/>
                </a:solidFill>
                <a:effectLst>
                  <a:glow rad="101600">
                    <a:schemeClr val="tx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스타일링</a:t>
            </a:r>
            <a:endParaRPr lang="ko-KR" altLang="en-US" sz="6000" dirty="0">
              <a:solidFill>
                <a:srgbClr val="FFC000"/>
              </a:solidFill>
              <a:effectLst>
                <a:glow rad="101600">
                  <a:schemeClr val="tx1"/>
                </a:glo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" name="Picture 6" descr="qgis logo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0" y="605707"/>
            <a:ext cx="3002760" cy="893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그룹 12"/>
          <p:cNvGrpSpPr/>
          <p:nvPr/>
        </p:nvGrpSpPr>
        <p:grpSpPr>
          <a:xfrm>
            <a:off x="9036299" y="1611396"/>
            <a:ext cx="2075160" cy="707886"/>
            <a:chOff x="9036299" y="1611396"/>
            <a:chExt cx="2075160" cy="707886"/>
          </a:xfrm>
        </p:grpSpPr>
        <p:sp>
          <p:nvSpPr>
            <p:cNvPr id="14" name="AutoShape 55"/>
            <p:cNvSpPr>
              <a:spLocks noChangeArrowheads="1"/>
            </p:cNvSpPr>
            <p:nvPr/>
          </p:nvSpPr>
          <p:spPr bwMode="auto">
            <a:xfrm>
              <a:off x="9036300" y="1688640"/>
              <a:ext cx="2075159" cy="553398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ko-KR" altLang="en-US" sz="4000" b="1">
                <a:solidFill>
                  <a:prstClr val="black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9036299" y="1611396"/>
              <a:ext cx="207515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r>
                <a:rPr lang="ko-KR" altLang="en-US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주차</a:t>
              </a:r>
              <a:endParaRPr lang="ko-KR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1449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액자 3">
            <a:extLst>
              <a:ext uri="{FF2B5EF4-FFF2-40B4-BE49-F238E27FC236}">
                <a16:creationId xmlns:a16="http://schemas.microsoft.com/office/drawing/2014/main" id="{436EA98C-86E3-4AF2-B986-693DCED3D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42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31341" y="3013501"/>
            <a:ext cx="117205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https://github.com/osgeokr/gistudy</a:t>
            </a:r>
          </a:p>
        </p:txBody>
      </p:sp>
    </p:spTree>
    <p:extLst>
      <p:ext uri="{BB962C8B-B14F-4D97-AF65-F5344CB8AC3E}">
        <p14:creationId xmlns:p14="http://schemas.microsoft.com/office/powerpoint/2010/main" val="2991489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236" y="359383"/>
            <a:ext cx="10821653" cy="61398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6027003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http://cci.esa.int/</a:t>
            </a:r>
            <a:endParaRPr lang="ko-KR" altLang="en-US" sz="4800" dirty="0">
              <a:solidFill>
                <a:schemeClr val="bg1"/>
              </a:solidFill>
              <a:effectLst>
                <a:glow rad="88900">
                  <a:schemeClr val="tx1"/>
                </a:glo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8951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718" y="300275"/>
            <a:ext cx="10825539" cy="622244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6027003"/>
            <a:ext cx="1219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https://www.esa-landcover-cci.org/</a:t>
            </a:r>
            <a:endParaRPr lang="ko-KR" altLang="en-US" sz="4800" dirty="0">
              <a:solidFill>
                <a:schemeClr val="bg1"/>
              </a:solidFill>
              <a:effectLst>
                <a:glow rad="88900">
                  <a:schemeClr val="tx1"/>
                </a:glo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83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47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액자 4">
            <a:extLst>
              <a:ext uri="{FF2B5EF4-FFF2-40B4-BE49-F238E27FC236}">
                <a16:creationId xmlns:a16="http://schemas.microsoft.com/office/drawing/2014/main" id="{436EA98C-86E3-4AF2-B986-693DCED3D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42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0BB8FA-83ED-476D-AE5C-5ED6ED65517D}"/>
              </a:ext>
            </a:extLst>
          </p:cNvPr>
          <p:cNvSpPr txBox="1"/>
          <p:nvPr/>
        </p:nvSpPr>
        <p:spPr>
          <a:xfrm>
            <a:off x="481008" y="4234527"/>
            <a:ext cx="883767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FFC000"/>
                </a:solidFill>
                <a:effectLst>
                  <a:glow rad="101600">
                    <a:schemeClr val="tx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QGIS</a:t>
            </a:r>
            <a:r>
              <a:rPr lang="ko-KR" altLang="en-US" sz="6000" dirty="0" smtClean="0">
                <a:solidFill>
                  <a:srgbClr val="FFC000"/>
                </a:solidFill>
                <a:effectLst>
                  <a:glow rad="101600">
                    <a:schemeClr val="tx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</a:t>
            </a:r>
            <a:endParaRPr lang="en-US" altLang="ko-KR" sz="6000" dirty="0" smtClean="0">
              <a:solidFill>
                <a:srgbClr val="FFC000"/>
              </a:solidFill>
              <a:effectLst>
                <a:glow rad="101600">
                  <a:schemeClr val="tx1"/>
                </a:glo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8000" dirty="0" err="1" smtClean="0">
                <a:solidFill>
                  <a:srgbClr val="FFC000"/>
                </a:solidFill>
                <a:effectLst>
                  <a:glow rad="101600">
                    <a:schemeClr val="tx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토지피복도</a:t>
            </a:r>
            <a:r>
              <a:rPr lang="ko-KR" altLang="en-US" sz="8000" dirty="0" smtClean="0">
                <a:solidFill>
                  <a:srgbClr val="FFC000"/>
                </a:solidFill>
                <a:effectLst>
                  <a:glow rad="101600">
                    <a:schemeClr val="tx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스타일링</a:t>
            </a:r>
            <a:endParaRPr lang="ko-KR" altLang="en-US" sz="6000" dirty="0">
              <a:solidFill>
                <a:srgbClr val="FFC000"/>
              </a:solidFill>
              <a:effectLst>
                <a:glow rad="101600">
                  <a:schemeClr val="tx1"/>
                </a:glo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" name="Picture 6" descr="qgis logo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0" y="605707"/>
            <a:ext cx="3002760" cy="893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그룹 12"/>
          <p:cNvGrpSpPr/>
          <p:nvPr/>
        </p:nvGrpSpPr>
        <p:grpSpPr>
          <a:xfrm>
            <a:off x="9036299" y="1611396"/>
            <a:ext cx="2075160" cy="707886"/>
            <a:chOff x="9036299" y="1611396"/>
            <a:chExt cx="2075160" cy="707886"/>
          </a:xfrm>
        </p:grpSpPr>
        <p:sp>
          <p:nvSpPr>
            <p:cNvPr id="14" name="AutoShape 55"/>
            <p:cNvSpPr>
              <a:spLocks noChangeArrowheads="1"/>
            </p:cNvSpPr>
            <p:nvPr/>
          </p:nvSpPr>
          <p:spPr bwMode="auto">
            <a:xfrm>
              <a:off x="9036300" y="1688640"/>
              <a:ext cx="2075159" cy="553398"/>
            </a:xfrm>
            <a:prstGeom prst="roundRect">
              <a:avLst>
                <a:gd name="adj" fmla="val 50000"/>
              </a:avLst>
            </a:prstGeom>
            <a:solidFill>
              <a:srgbClr val="FFC000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ko-KR" altLang="en-US" sz="4000" b="1">
                <a:solidFill>
                  <a:prstClr val="black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9036299" y="1611396"/>
              <a:ext cx="207515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r>
                <a:rPr lang="ko-KR" altLang="en-US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주차</a:t>
              </a:r>
              <a:endParaRPr lang="ko-KR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43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액자 3">
            <a:extLst>
              <a:ext uri="{FF2B5EF4-FFF2-40B4-BE49-F238E27FC236}">
                <a16:creationId xmlns:a16="http://schemas.microsoft.com/office/drawing/2014/main" id="{436EA98C-86E3-4AF2-B986-693DCED3D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426"/>
            </a:avLst>
          </a:prstGeom>
          <a:solidFill>
            <a:srgbClr val="239D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31341" y="3013501"/>
            <a:ext cx="117205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https://github.com/osgeokr/gistudy</a:t>
            </a:r>
          </a:p>
        </p:txBody>
      </p:sp>
    </p:spTree>
    <p:extLst>
      <p:ext uri="{BB962C8B-B14F-4D97-AF65-F5344CB8AC3E}">
        <p14:creationId xmlns:p14="http://schemas.microsoft.com/office/powerpoint/2010/main" val="675796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08" y="497754"/>
            <a:ext cx="11540960" cy="5862492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4549676"/>
            <a:ext cx="12192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https://terms.naver.com/entry.nhn?docId=3475248&amp;cid=58439&amp;categoryId=58439</a:t>
            </a:r>
            <a:endParaRPr lang="ko-KR" altLang="en-US" sz="4800" dirty="0">
              <a:solidFill>
                <a:schemeClr val="bg1"/>
              </a:solidFill>
              <a:effectLst>
                <a:glow rad="88900">
                  <a:schemeClr val="tx1"/>
                </a:glo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2995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288340"/>
            <a:ext cx="12192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gsp.humboldt.edu/OLM/Courses/GSP_216_Online/lesson7-1/applications.html</a:t>
            </a:r>
            <a:endParaRPr lang="ko-KR" altLang="en-US" sz="4800" dirty="0">
              <a:solidFill>
                <a:schemeClr val="bg1"/>
              </a:solidFill>
              <a:effectLst>
                <a:glow rad="88900">
                  <a:schemeClr val="tx1"/>
                </a:glo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5124" name="Picture 4" descr="Canopy Height Mode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68" y="1925448"/>
            <a:ext cx="11229840" cy="3007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785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275" y="1333500"/>
            <a:ext cx="7210425" cy="4191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5288340"/>
            <a:ext cx="12192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gsp.humboldt.edu/OLM/Courses/GSP_216_Online/lesson7-1/applications.html</a:t>
            </a:r>
            <a:endParaRPr lang="ko-KR" altLang="en-US" sz="4800" dirty="0">
              <a:solidFill>
                <a:schemeClr val="bg1"/>
              </a:solidFill>
              <a:effectLst>
                <a:glow rad="88900">
                  <a:schemeClr val="tx1"/>
                </a:glo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8562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2439"/>
          <a:stretch/>
        </p:blipFill>
        <p:spPr>
          <a:xfrm>
            <a:off x="0" y="0"/>
            <a:ext cx="7452788" cy="6858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b="9801"/>
          <a:stretch/>
        </p:blipFill>
        <p:spPr>
          <a:xfrm>
            <a:off x="7452788" y="0"/>
            <a:ext cx="4739212" cy="342900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b="10334"/>
          <a:stretch/>
        </p:blipFill>
        <p:spPr>
          <a:xfrm>
            <a:off x="7452788" y="3429000"/>
            <a:ext cx="4739212" cy="3429000"/>
          </a:xfrm>
          <a:prstGeom prst="rect">
            <a:avLst/>
          </a:prstGeom>
        </p:spPr>
      </p:pic>
      <p:sp>
        <p:nvSpPr>
          <p:cNvPr id="5" name="액자 4">
            <a:extLst>
              <a:ext uri="{FF2B5EF4-FFF2-40B4-BE49-F238E27FC236}">
                <a16:creationId xmlns:a16="http://schemas.microsoft.com/office/drawing/2014/main" id="{436EA98C-86E3-4AF2-B986-693DCED3D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426"/>
            </a:avLst>
          </a:prstGeom>
          <a:solidFill>
            <a:srgbClr val="239D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0BB8FA-83ED-476D-AE5C-5ED6ED65517D}"/>
              </a:ext>
            </a:extLst>
          </p:cNvPr>
          <p:cNvSpPr txBox="1"/>
          <p:nvPr/>
        </p:nvSpPr>
        <p:spPr>
          <a:xfrm>
            <a:off x="481008" y="4234527"/>
            <a:ext cx="6971780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QGIS</a:t>
            </a:r>
            <a:r>
              <a:rPr lang="ko-KR" altLang="en-US" sz="6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 </a:t>
            </a:r>
            <a:r>
              <a:rPr lang="en-US" altLang="ko-KR" sz="6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DEM</a:t>
            </a:r>
          </a:p>
          <a:p>
            <a:r>
              <a:rPr lang="ko-KR" altLang="en-US" sz="8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데이터 스타일링</a:t>
            </a:r>
            <a:endParaRPr lang="ko-KR" altLang="en-US" sz="6000" dirty="0">
              <a:solidFill>
                <a:srgbClr val="239D6C"/>
              </a:solidFill>
              <a:effectLst>
                <a:glow rad="101600">
                  <a:schemeClr val="bg1"/>
                </a:glo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" name="Picture 6" descr="qgis logoì ëí ì´ë¯¸ì§ ê²ìê²°ê³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0" y="605707"/>
            <a:ext cx="3002760" cy="893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그룹 22"/>
          <p:cNvGrpSpPr/>
          <p:nvPr/>
        </p:nvGrpSpPr>
        <p:grpSpPr>
          <a:xfrm>
            <a:off x="9036299" y="1611396"/>
            <a:ext cx="2075160" cy="707886"/>
            <a:chOff x="9036299" y="1611396"/>
            <a:chExt cx="2075160" cy="707886"/>
          </a:xfrm>
        </p:grpSpPr>
        <p:sp>
          <p:nvSpPr>
            <p:cNvPr id="20" name="AutoShape 55"/>
            <p:cNvSpPr>
              <a:spLocks noChangeArrowheads="1"/>
            </p:cNvSpPr>
            <p:nvPr/>
          </p:nvSpPr>
          <p:spPr bwMode="auto">
            <a:xfrm>
              <a:off x="9036300" y="1688640"/>
              <a:ext cx="2075159" cy="553398"/>
            </a:xfrm>
            <a:prstGeom prst="roundRect">
              <a:avLst>
                <a:gd name="adj" fmla="val 50000"/>
              </a:avLst>
            </a:prstGeom>
            <a:solidFill>
              <a:srgbClr val="239D6C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ko-KR" altLang="en-US" sz="4000" b="1">
                <a:solidFill>
                  <a:prstClr val="black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9036299" y="1611396"/>
              <a:ext cx="207515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r>
                <a:rPr lang="ko-KR" altLang="en-US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주차</a:t>
              </a:r>
              <a:endParaRPr lang="ko-KR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4930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rcRect t="10158"/>
          <a:stretch/>
        </p:blipFill>
        <p:spPr>
          <a:xfrm>
            <a:off x="7449911" y="3429000"/>
            <a:ext cx="4744966" cy="34290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/>
          <a:srcRect b="10169"/>
          <a:stretch/>
        </p:blipFill>
        <p:spPr>
          <a:xfrm>
            <a:off x="7452788" y="0"/>
            <a:ext cx="4739212" cy="3429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l="12529"/>
          <a:stretch/>
        </p:blipFill>
        <p:spPr>
          <a:xfrm>
            <a:off x="0" y="0"/>
            <a:ext cx="7452788" cy="6858000"/>
          </a:xfrm>
          <a:prstGeom prst="rect">
            <a:avLst/>
          </a:prstGeom>
        </p:spPr>
      </p:pic>
      <p:sp>
        <p:nvSpPr>
          <p:cNvPr id="5" name="액자 4">
            <a:extLst>
              <a:ext uri="{FF2B5EF4-FFF2-40B4-BE49-F238E27FC236}">
                <a16:creationId xmlns:a16="http://schemas.microsoft.com/office/drawing/2014/main" id="{436EA98C-86E3-4AF2-B986-693DCED3D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426"/>
            </a:avLst>
          </a:prstGeom>
          <a:solidFill>
            <a:srgbClr val="239D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0BB8FA-83ED-476D-AE5C-5ED6ED65517D}"/>
              </a:ext>
            </a:extLst>
          </p:cNvPr>
          <p:cNvSpPr txBox="1"/>
          <p:nvPr/>
        </p:nvSpPr>
        <p:spPr>
          <a:xfrm>
            <a:off x="481008" y="4234527"/>
            <a:ext cx="790472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QGIS</a:t>
            </a:r>
            <a:r>
              <a:rPr lang="ko-KR" altLang="en-US" sz="6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에서</a:t>
            </a:r>
            <a:endParaRPr lang="en-US" altLang="ko-KR" sz="6000" dirty="0" smtClean="0">
              <a:solidFill>
                <a:srgbClr val="239D6C"/>
              </a:solidFill>
              <a:effectLst>
                <a:glow rad="101600">
                  <a:schemeClr val="bg1"/>
                </a:glo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8000" dirty="0" smtClean="0">
                <a:solidFill>
                  <a:srgbClr val="239D6C"/>
                </a:solidFill>
                <a:effectLst>
                  <a:glow rad="101600">
                    <a:schemeClr val="bg1"/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위성영상 스타일링</a:t>
            </a:r>
            <a:endParaRPr lang="ko-KR" altLang="en-US" sz="6000" dirty="0">
              <a:solidFill>
                <a:srgbClr val="239D6C"/>
              </a:solidFill>
              <a:effectLst>
                <a:glow rad="101600">
                  <a:schemeClr val="bg1"/>
                </a:glow>
              </a:effectLst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10" name="Picture 6" descr="qgis logoì ëí ì´ë¯¸ì§ ê²ìê²°ê³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0" y="605707"/>
            <a:ext cx="3002760" cy="893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그룹 12"/>
          <p:cNvGrpSpPr/>
          <p:nvPr/>
        </p:nvGrpSpPr>
        <p:grpSpPr>
          <a:xfrm>
            <a:off x="9036299" y="1611396"/>
            <a:ext cx="2075160" cy="707886"/>
            <a:chOff x="9036299" y="1611396"/>
            <a:chExt cx="2075160" cy="707886"/>
          </a:xfrm>
        </p:grpSpPr>
        <p:sp>
          <p:nvSpPr>
            <p:cNvPr id="14" name="AutoShape 55"/>
            <p:cNvSpPr>
              <a:spLocks noChangeArrowheads="1"/>
            </p:cNvSpPr>
            <p:nvPr/>
          </p:nvSpPr>
          <p:spPr bwMode="auto">
            <a:xfrm>
              <a:off x="9036300" y="1688640"/>
              <a:ext cx="2075159" cy="553398"/>
            </a:xfrm>
            <a:prstGeom prst="roundRect">
              <a:avLst>
                <a:gd name="adj" fmla="val 50000"/>
              </a:avLst>
            </a:prstGeom>
            <a:solidFill>
              <a:srgbClr val="239D6C"/>
            </a:solidFill>
            <a:ln w="317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ko-KR" altLang="en-US" sz="4000" b="1">
                <a:solidFill>
                  <a:prstClr val="black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9036299" y="1611396"/>
              <a:ext cx="2075159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3</a:t>
              </a:r>
              <a:r>
                <a:rPr lang="ko-KR" altLang="en-US" sz="4000" dirty="0" smtClean="0">
                  <a:solidFill>
                    <a:schemeClr val="bg1"/>
                  </a:solidFill>
                  <a:effectLst>
                    <a:glow rad="88900">
                      <a:schemeClr val="tx1"/>
                    </a:glow>
                  </a:effectLst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주차</a:t>
              </a:r>
              <a:endParaRPr lang="ko-KR" altLang="en-US" sz="40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064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액자 3">
            <a:extLst>
              <a:ext uri="{FF2B5EF4-FFF2-40B4-BE49-F238E27FC236}">
                <a16:creationId xmlns:a16="http://schemas.microsoft.com/office/drawing/2014/main" id="{436EA98C-86E3-4AF2-B986-693DCED3D2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426"/>
            </a:avLst>
          </a:prstGeom>
          <a:solidFill>
            <a:srgbClr val="239D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231341" y="3013501"/>
            <a:ext cx="1172051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https://github.com/osgeokr/gistudy</a:t>
            </a:r>
          </a:p>
        </p:txBody>
      </p:sp>
    </p:spTree>
    <p:extLst>
      <p:ext uri="{BB962C8B-B14F-4D97-AF65-F5344CB8AC3E}">
        <p14:creationId xmlns:p14="http://schemas.microsoft.com/office/powerpoint/2010/main" val="2088245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Landsat Missions Timelin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6374" y="182418"/>
            <a:ext cx="9646228" cy="6430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0" y="5288340"/>
            <a:ext cx="12192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effectLst>
                  <a:glow rad="88900">
                    <a:schemeClr val="tx1"/>
                  </a:glow>
                </a:effectLst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https://www.usgs.gov/media/images/landsat-missions-timeline</a:t>
            </a:r>
            <a:endParaRPr lang="ko-KR" altLang="en-US" sz="4800" dirty="0">
              <a:solidFill>
                <a:schemeClr val="bg1"/>
              </a:solidFill>
              <a:effectLst>
                <a:glow rad="88900">
                  <a:schemeClr val="tx1"/>
                </a:glow>
              </a:effectLst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4460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xit" presetSubtype="0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3556</TotalTime>
  <Words>76</Words>
  <Application>Microsoft Office PowerPoint</Application>
  <PresentationFormat>와이드스크린</PresentationFormat>
  <Paragraphs>31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나눔스퀘어 Bold</vt:lpstr>
      <vt:lpstr>맑은 고딕</vt:lpstr>
      <vt:lpstr>KoPub돋움체 Bold</vt:lpstr>
      <vt:lpstr>Arial</vt:lpstr>
      <vt:lpstr>나눔스퀘어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bhyu</dc:creator>
  <cp:lastModifiedBy>Windows 사용자</cp:lastModifiedBy>
  <cp:revision>978</cp:revision>
  <cp:lastPrinted>2019-03-20T05:30:36Z</cp:lastPrinted>
  <dcterms:created xsi:type="dcterms:W3CDTF">2019-03-19T05:33:11Z</dcterms:created>
  <dcterms:modified xsi:type="dcterms:W3CDTF">2020-02-27T17:25:54Z</dcterms:modified>
</cp:coreProperties>
</file>